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84" r:id="rId3"/>
    <p:sldId id="285" r:id="rId4"/>
    <p:sldId id="294" r:id="rId5"/>
    <p:sldId id="287" r:id="rId6"/>
    <p:sldId id="288" r:id="rId7"/>
    <p:sldId id="292" r:id="rId8"/>
    <p:sldId id="293" r:id="rId9"/>
    <p:sldId id="295" r:id="rId10"/>
    <p:sldId id="296" r:id="rId11"/>
    <p:sldId id="297" r:id="rId12"/>
    <p:sldId id="260" r:id="rId13"/>
    <p:sldId id="261" r:id="rId14"/>
    <p:sldId id="291" r:id="rId15"/>
    <p:sldId id="289" r:id="rId16"/>
    <p:sldId id="274"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509" y="4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D4B5F-4169-4BC2-A06D-E8B10BCB1D54}" type="datetimeFigureOut">
              <a:rPr lang="nl-NL" smtClean="0"/>
              <a:t>13-1-2014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F65E10-7217-44B7-BCA0-E77D39C261C1}" type="slidenum">
              <a:rPr lang="nl-NL" smtClean="0"/>
              <a:t>‹nr.›</a:t>
            </a:fld>
            <a:endParaRPr lang="nl-NL"/>
          </a:p>
        </p:txBody>
      </p:sp>
    </p:spTree>
    <p:extLst>
      <p:ext uri="{BB962C8B-B14F-4D97-AF65-F5344CB8AC3E}">
        <p14:creationId xmlns:p14="http://schemas.microsoft.com/office/powerpoint/2010/main" val="790003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nl-NL" smtClean="0"/>
              <a:t>Klik om de stijl te bewerken</a:t>
            </a:r>
            <a:endParaRPr kumimoji="0" lang="en-US"/>
          </a:p>
        </p:txBody>
      </p:sp>
      <p:sp>
        <p:nvSpPr>
          <p:cNvPr id="9" name="Ond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bwMode="auto">
          <a:xfrm rot="5400000">
            <a:off x="7764621" y="1174097"/>
            <a:ext cx="2286000" cy="381000"/>
          </a:xfrm>
        </p:spPr>
        <p:txBody>
          <a:bodyPr/>
          <a:lstStyle/>
          <a:p>
            <a:fld id="{B8EB57B7-6CA4-4746-BFFF-CCCAEE4E7F46}" type="datetimeFigureOut">
              <a:rPr lang="nl-NL" smtClean="0"/>
              <a:t>13-1-2014</a:t>
            </a:fld>
            <a:endParaRPr lang="nl-NL"/>
          </a:p>
        </p:txBody>
      </p:sp>
      <p:sp>
        <p:nvSpPr>
          <p:cNvPr id="17" name="Tijdelijke aanduiding voor voettekst 16"/>
          <p:cNvSpPr>
            <a:spLocks noGrp="1"/>
          </p:cNvSpPr>
          <p:nvPr>
            <p:ph type="ftr" sz="quarter" idx="11"/>
          </p:nvPr>
        </p:nvSpPr>
        <p:spPr bwMode="auto">
          <a:xfrm rot="5400000">
            <a:off x="7077269" y="4181669"/>
            <a:ext cx="3657600" cy="384048"/>
          </a:xfrm>
        </p:spPr>
        <p:txBody>
          <a:bodyPr/>
          <a:lstStyle/>
          <a:p>
            <a:endParaRPr lang="nl-NL"/>
          </a:p>
        </p:txBody>
      </p:sp>
      <p:sp>
        <p:nvSpPr>
          <p:cNvPr id="10" name="Rechthoe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hoe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hoe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 verbindingslijn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echte verbindingslijn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echte verbindingslijn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hoe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Tijdelijke aanduiding voor dianummer 28"/>
          <p:cNvSpPr>
            <a:spLocks noGrp="1"/>
          </p:cNvSpPr>
          <p:nvPr>
            <p:ph type="sldNum" sz="quarter" idx="12"/>
          </p:nvPr>
        </p:nvSpPr>
        <p:spPr bwMode="auto">
          <a:xfrm>
            <a:off x="1325544" y="4928702"/>
            <a:ext cx="609600" cy="517524"/>
          </a:xfrm>
        </p:spPr>
        <p:txBody>
          <a:bodyPr/>
          <a:lstStyle/>
          <a:p>
            <a:fld id="{0BBB4CC9-5C5C-4CF0-8215-65A86D3D5BBF}"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B8EB57B7-6CA4-4746-BFFF-CCCAEE4E7F46}" type="datetimeFigureOut">
              <a:rPr lang="nl-NL" smtClean="0"/>
              <a:t>13-1-2014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BBB4CC9-5C5C-4CF0-8215-65A86D3D5BB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1676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B8EB57B7-6CA4-4746-BFFF-CCCAEE4E7F46}" type="datetimeFigureOut">
              <a:rPr lang="nl-NL" smtClean="0"/>
              <a:t>13-1-2014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BBB4CC9-5C5C-4CF0-8215-65A86D3D5BB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8" name="Tijdelijke aanduiding voor inhoud 7"/>
          <p:cNvSpPr>
            <a:spLocks noGrp="1"/>
          </p:cNvSpPr>
          <p:nvPr>
            <p:ph sz="quarter" idx="1"/>
          </p:nvPr>
        </p:nvSpPr>
        <p:spPr>
          <a:xfrm>
            <a:off x="457200" y="1600200"/>
            <a:ext cx="7467600" cy="487375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4"/>
          </p:nvPr>
        </p:nvSpPr>
        <p:spPr/>
        <p:txBody>
          <a:bodyPr rtlCol="0"/>
          <a:lstStyle/>
          <a:p>
            <a:fld id="{B8EB57B7-6CA4-4746-BFFF-CCCAEE4E7F46}" type="datetimeFigureOut">
              <a:rPr lang="nl-NL" smtClean="0"/>
              <a:t>13-1-2014</a:t>
            </a:fld>
            <a:endParaRPr lang="nl-NL"/>
          </a:p>
        </p:txBody>
      </p:sp>
      <p:sp>
        <p:nvSpPr>
          <p:cNvPr id="9" name="Tijdelijke aanduiding voor dianummer 8"/>
          <p:cNvSpPr>
            <a:spLocks noGrp="1"/>
          </p:cNvSpPr>
          <p:nvPr>
            <p:ph type="sldNum" sz="quarter" idx="15"/>
          </p:nvPr>
        </p:nvSpPr>
        <p:spPr/>
        <p:txBody>
          <a:bodyPr rtlCol="0"/>
          <a:lstStyle/>
          <a:p>
            <a:fld id="{0BBB4CC9-5C5C-4CF0-8215-65A86D3D5BBF}" type="slidenum">
              <a:rPr lang="nl-NL" smtClean="0"/>
              <a:t>‹nr.›</a:t>
            </a:fld>
            <a:endParaRPr lang="nl-NL"/>
          </a:p>
        </p:txBody>
      </p:sp>
      <p:sp>
        <p:nvSpPr>
          <p:cNvPr id="10" name="Tijdelijke aanduiding voor voettekst 9"/>
          <p:cNvSpPr>
            <a:spLocks noGrp="1"/>
          </p:cNvSpPr>
          <p:nvPr>
            <p:ph type="ftr" sz="quarter" idx="16"/>
          </p:nvPr>
        </p:nvSpPr>
        <p:spPr/>
        <p:txBody>
          <a:bodyPr rtlCol="0"/>
          <a:lstStyle/>
          <a:p>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bwMode="auto">
          <a:xfrm rot="5400000">
            <a:off x="7763256" y="1170432"/>
            <a:ext cx="2286000" cy="381000"/>
          </a:xfrm>
        </p:spPr>
        <p:txBody>
          <a:bodyPr/>
          <a:lstStyle/>
          <a:p>
            <a:fld id="{B8EB57B7-6CA4-4746-BFFF-CCCAEE4E7F46}" type="datetimeFigureOut">
              <a:rPr lang="nl-NL" smtClean="0"/>
              <a:t>13-1-2014</a:t>
            </a:fld>
            <a:endParaRPr lang="nl-NL"/>
          </a:p>
        </p:txBody>
      </p:sp>
      <p:sp>
        <p:nvSpPr>
          <p:cNvPr id="5" name="Tijdelijke aanduiding voor voettekst 4"/>
          <p:cNvSpPr>
            <a:spLocks noGrp="1"/>
          </p:cNvSpPr>
          <p:nvPr>
            <p:ph type="ftr" sz="quarter" idx="11"/>
          </p:nvPr>
        </p:nvSpPr>
        <p:spPr bwMode="auto">
          <a:xfrm rot="5400000">
            <a:off x="7077456" y="4178808"/>
            <a:ext cx="3657600" cy="384048"/>
          </a:xfrm>
        </p:spPr>
        <p:txBody>
          <a:bodyPr/>
          <a:lstStyle/>
          <a:p>
            <a:endParaRPr lang="nl-NL"/>
          </a:p>
        </p:txBody>
      </p:sp>
      <p:sp>
        <p:nvSpPr>
          <p:cNvPr id="9" name="Rechthoe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e verbindingslijn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echte verbindingslijn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hoe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hte verbindingslijn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dianummer 5"/>
          <p:cNvSpPr>
            <a:spLocks noGrp="1"/>
          </p:cNvSpPr>
          <p:nvPr>
            <p:ph type="sldNum" sz="quarter" idx="12"/>
          </p:nvPr>
        </p:nvSpPr>
        <p:spPr bwMode="auto">
          <a:xfrm>
            <a:off x="1340616" y="4928702"/>
            <a:ext cx="609600" cy="517524"/>
          </a:xfrm>
        </p:spPr>
        <p:txBody>
          <a:bodyPr/>
          <a:lstStyle/>
          <a:p>
            <a:fld id="{0BBB4CC9-5C5C-4CF0-8215-65A86D3D5BBF}"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B8EB57B7-6CA4-4746-BFFF-CCCAEE4E7F46}" type="datetimeFigureOut">
              <a:rPr lang="nl-NL" smtClean="0"/>
              <a:t>13-1-2014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BBB4CC9-5C5C-4CF0-8215-65A86D3D5BBF}" type="slidenum">
              <a:rPr lang="nl-NL" smtClean="0"/>
              <a:t>‹nr.›</a:t>
            </a:fld>
            <a:endParaRPr lang="nl-NL"/>
          </a:p>
        </p:txBody>
      </p:sp>
      <p:sp>
        <p:nvSpPr>
          <p:cNvPr id="9" name="Tijdelijke aanduiding voor inhoud 8"/>
          <p:cNvSpPr>
            <a:spLocks noGrp="1"/>
          </p:cNvSpPr>
          <p:nvPr>
            <p:ph sz="quarter" idx="1"/>
          </p:nvPr>
        </p:nvSpPr>
        <p:spPr>
          <a:xfrm>
            <a:off x="457200" y="1600200"/>
            <a:ext cx="3657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270248" y="1600200"/>
            <a:ext cx="3657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nl-NL" smtClean="0"/>
              <a:t>Klik om de stijl te bewerken</a:t>
            </a:r>
            <a:endParaRPr kumimoji="0" lang="en-US"/>
          </a:p>
        </p:txBody>
      </p:sp>
      <p:sp>
        <p:nvSpPr>
          <p:cNvPr id="7" name="Tijdelijke aanduiding voor datum 6"/>
          <p:cNvSpPr>
            <a:spLocks noGrp="1"/>
          </p:cNvSpPr>
          <p:nvPr>
            <p:ph type="dt" sz="half" idx="10"/>
          </p:nvPr>
        </p:nvSpPr>
        <p:spPr/>
        <p:txBody>
          <a:bodyPr/>
          <a:lstStyle/>
          <a:p>
            <a:fld id="{B8EB57B7-6CA4-4746-BFFF-CCCAEE4E7F46}" type="datetimeFigureOut">
              <a:rPr lang="nl-NL" smtClean="0"/>
              <a:t>13-1-2014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BBB4CC9-5C5C-4CF0-8215-65A86D3D5BBF}" type="slidenum">
              <a:rPr lang="nl-NL" smtClean="0"/>
              <a:t>‹nr.›</a:t>
            </a:fld>
            <a:endParaRPr lang="nl-NL"/>
          </a:p>
        </p:txBody>
      </p:sp>
      <p:sp>
        <p:nvSpPr>
          <p:cNvPr id="11" name="Tijdelijke aanduiding voor inhoud 10"/>
          <p:cNvSpPr>
            <a:spLocks noGrp="1"/>
          </p:cNvSpPr>
          <p:nvPr>
            <p:ph sz="quarter" idx="2"/>
          </p:nvPr>
        </p:nvSpPr>
        <p:spPr>
          <a:xfrm>
            <a:off x="457200" y="2362200"/>
            <a:ext cx="3657600" cy="3886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371975" y="2362200"/>
            <a:ext cx="3657600" cy="3886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teks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
        <p:nvSpPr>
          <p:cNvPr id="14" name="Tijdelijke aanduiding voor teks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6" name="Tijdelijke aanduiding voor datum 5"/>
          <p:cNvSpPr>
            <a:spLocks noGrp="1"/>
          </p:cNvSpPr>
          <p:nvPr>
            <p:ph type="dt" sz="half" idx="10"/>
          </p:nvPr>
        </p:nvSpPr>
        <p:spPr/>
        <p:txBody>
          <a:bodyPr rtlCol="0"/>
          <a:lstStyle/>
          <a:p>
            <a:fld id="{B8EB57B7-6CA4-4746-BFFF-CCCAEE4E7F46}" type="datetimeFigureOut">
              <a:rPr lang="nl-NL" smtClean="0"/>
              <a:t>13-1-2014</a:t>
            </a:fld>
            <a:endParaRPr lang="nl-NL"/>
          </a:p>
        </p:txBody>
      </p:sp>
      <p:sp>
        <p:nvSpPr>
          <p:cNvPr id="7" name="Tijdelijke aanduiding voor dianummer 6"/>
          <p:cNvSpPr>
            <a:spLocks noGrp="1"/>
          </p:cNvSpPr>
          <p:nvPr>
            <p:ph type="sldNum" sz="quarter" idx="11"/>
          </p:nvPr>
        </p:nvSpPr>
        <p:spPr/>
        <p:txBody>
          <a:bodyPr rtlCol="0"/>
          <a:lstStyle/>
          <a:p>
            <a:fld id="{0BBB4CC9-5C5C-4CF0-8215-65A86D3D5BBF}" type="slidenum">
              <a:rPr lang="nl-NL" smtClean="0"/>
              <a:t>‹nr.›</a:t>
            </a:fld>
            <a:endParaRPr lang="nl-NL"/>
          </a:p>
        </p:txBody>
      </p:sp>
      <p:sp>
        <p:nvSpPr>
          <p:cNvPr id="8" name="Tijdelijke aanduiding voor voettekst 7"/>
          <p:cNvSpPr>
            <a:spLocks noGrp="1"/>
          </p:cNvSpPr>
          <p:nvPr>
            <p:ph type="ftr" sz="quarter" idx="12"/>
          </p:nvPr>
        </p:nvSpPr>
        <p:spPr/>
        <p:txBody>
          <a:bodyPr rtlCol="0"/>
          <a:lstStyle/>
          <a:p>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8EB57B7-6CA4-4746-BFFF-CCCAEE4E7F46}" type="datetimeFigureOut">
              <a:rPr lang="nl-NL" smtClean="0"/>
              <a:t>13-1-2014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BBB4CC9-5C5C-4CF0-8215-65A86D3D5BB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e verbindingslijn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echte verbindingslijn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hte verbindingslijn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hoe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ijdelijke aanduiding voor inhoud 17"/>
          <p:cNvSpPr>
            <a:spLocks noGrp="1"/>
          </p:cNvSpPr>
          <p:nvPr>
            <p:ph sz="quarter" idx="1"/>
          </p:nvPr>
        </p:nvSpPr>
        <p:spPr>
          <a:xfrm>
            <a:off x="304800" y="274320"/>
            <a:ext cx="5638800" cy="6327648"/>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4"/>
          </p:nvPr>
        </p:nvSpPr>
        <p:spPr/>
        <p:txBody>
          <a:bodyPr rtlCol="0"/>
          <a:lstStyle/>
          <a:p>
            <a:fld id="{B8EB57B7-6CA4-4746-BFFF-CCCAEE4E7F46}" type="datetimeFigureOut">
              <a:rPr lang="nl-NL" smtClean="0"/>
              <a:t>13-1-2014</a:t>
            </a:fld>
            <a:endParaRPr lang="nl-NL"/>
          </a:p>
        </p:txBody>
      </p:sp>
      <p:sp>
        <p:nvSpPr>
          <p:cNvPr id="22" name="Tijdelijke aanduiding voor dianummer 21"/>
          <p:cNvSpPr>
            <a:spLocks noGrp="1"/>
          </p:cNvSpPr>
          <p:nvPr>
            <p:ph type="sldNum" sz="quarter" idx="15"/>
          </p:nvPr>
        </p:nvSpPr>
        <p:spPr/>
        <p:txBody>
          <a:bodyPr rtlCol="0"/>
          <a:lstStyle/>
          <a:p>
            <a:fld id="{0BBB4CC9-5C5C-4CF0-8215-65A86D3D5BBF}" type="slidenum">
              <a:rPr lang="nl-NL" smtClean="0"/>
              <a:t>‹nr.›</a:t>
            </a:fld>
            <a:endParaRPr lang="nl-NL"/>
          </a:p>
        </p:txBody>
      </p:sp>
      <p:sp>
        <p:nvSpPr>
          <p:cNvPr id="23" name="Tijdelijke aanduiding voor voettekst 22"/>
          <p:cNvSpPr>
            <a:spLocks noGrp="1"/>
          </p:cNvSpPr>
          <p:nvPr>
            <p:ph type="ftr" sz="quarter" idx="16"/>
          </p:nvPr>
        </p:nvSpPr>
        <p:spPr/>
        <p:txBody>
          <a:bodyPr rtlCol="0"/>
          <a:lstStyle/>
          <a:p>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e verbindingslijn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10" name="Rechte verbindingslijn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hoe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 verbindingslijn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echte verbindingslijn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echte verbindingslijn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Tijdelijke aanduiding voor datum 16"/>
          <p:cNvSpPr>
            <a:spLocks noGrp="1"/>
          </p:cNvSpPr>
          <p:nvPr>
            <p:ph type="dt" sz="half" idx="10"/>
          </p:nvPr>
        </p:nvSpPr>
        <p:spPr/>
        <p:txBody>
          <a:bodyPr rtlCol="0"/>
          <a:lstStyle/>
          <a:p>
            <a:fld id="{B8EB57B7-6CA4-4746-BFFF-CCCAEE4E7F46}" type="datetimeFigureOut">
              <a:rPr lang="nl-NL" smtClean="0"/>
              <a:t>13-1-2014</a:t>
            </a:fld>
            <a:endParaRPr lang="nl-NL"/>
          </a:p>
        </p:txBody>
      </p:sp>
      <p:sp>
        <p:nvSpPr>
          <p:cNvPr id="18" name="Tijdelijke aanduiding voor dianummer 17"/>
          <p:cNvSpPr>
            <a:spLocks noGrp="1"/>
          </p:cNvSpPr>
          <p:nvPr>
            <p:ph type="sldNum" sz="quarter" idx="11"/>
          </p:nvPr>
        </p:nvSpPr>
        <p:spPr/>
        <p:txBody>
          <a:bodyPr rtlCol="0"/>
          <a:lstStyle/>
          <a:p>
            <a:fld id="{0BBB4CC9-5C5C-4CF0-8215-65A86D3D5BBF}" type="slidenum">
              <a:rPr lang="nl-NL" smtClean="0"/>
              <a:t>‹nr.›</a:t>
            </a:fld>
            <a:endParaRPr lang="nl-NL"/>
          </a:p>
        </p:txBody>
      </p:sp>
      <p:sp>
        <p:nvSpPr>
          <p:cNvPr id="21" name="Tijdelijke aanduiding voor voettekst 20"/>
          <p:cNvSpPr>
            <a:spLocks noGrp="1"/>
          </p:cNvSpPr>
          <p:nvPr>
            <p:ph type="ftr" sz="quarter" idx="12"/>
          </p:nvPr>
        </p:nvSpPr>
        <p:spPr/>
        <p:txBody>
          <a:bodyPr rtlCol="0"/>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hte verbindingslijn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jdelijke aanduiding voor titel 21"/>
          <p:cNvSpPr>
            <a:spLocks noGrp="1"/>
          </p:cNvSpPr>
          <p:nvPr>
            <p:ph type="title"/>
          </p:nvPr>
        </p:nvSpPr>
        <p:spPr>
          <a:xfrm>
            <a:off x="457200" y="274638"/>
            <a:ext cx="7467600" cy="1143000"/>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8EB57B7-6CA4-4746-BFFF-CCCAEE4E7F46}" type="datetimeFigureOut">
              <a:rPr lang="nl-NL" smtClean="0"/>
              <a:t>13-1-2014</a:t>
            </a:fld>
            <a:endParaRPr lang="nl-NL"/>
          </a:p>
        </p:txBody>
      </p:sp>
      <p:sp>
        <p:nvSpPr>
          <p:cNvPr id="3" name="Tijdelijke aanduiding voor voettekst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nl-NL"/>
          </a:p>
        </p:txBody>
      </p:sp>
      <p:sp>
        <p:nvSpPr>
          <p:cNvPr id="7" name="Rechte verbindingslijn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echte verbindingslijn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jdelijke aanduiding voor dianumm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BB4CC9-5C5C-4CF0-8215-65A86D3D5BBF}"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Uitzuigen mond, neus en keelholte + tracheacanule</a:t>
            </a:r>
            <a:endParaRPr lang="nl-NL" dirty="0"/>
          </a:p>
        </p:txBody>
      </p:sp>
      <p:sp>
        <p:nvSpPr>
          <p:cNvPr id="3" name="Ondertitel 2"/>
          <p:cNvSpPr>
            <a:spLocks noGrp="1"/>
          </p:cNvSpPr>
          <p:nvPr>
            <p:ph type="subTitle" idx="1"/>
          </p:nvPr>
        </p:nvSpPr>
        <p:spPr/>
        <p:txBody>
          <a:bodyPr/>
          <a:lstStyle/>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Complicaties</a:t>
            </a:r>
            <a:endParaRPr lang="nl-NL" dirty="0"/>
          </a:p>
        </p:txBody>
      </p:sp>
      <p:sp>
        <p:nvSpPr>
          <p:cNvPr id="3" name="Tijdelijke aanduiding voor inhoud 2"/>
          <p:cNvSpPr>
            <a:spLocks noGrp="1"/>
          </p:cNvSpPr>
          <p:nvPr>
            <p:ph sz="quarter" idx="1"/>
          </p:nvPr>
        </p:nvSpPr>
        <p:spPr>
          <a:xfrm>
            <a:off x="457200" y="1340768"/>
            <a:ext cx="7467600" cy="5400600"/>
          </a:xfrm>
        </p:spPr>
        <p:txBody>
          <a:bodyPr>
            <a:normAutofit fontScale="62500" lnSpcReduction="20000"/>
          </a:bodyPr>
          <a:lstStyle/>
          <a:p>
            <a:r>
              <a:rPr lang="nl-NL" sz="2600" b="1" dirty="0"/>
              <a:t>Hypoxie</a:t>
            </a:r>
          </a:p>
          <a:p>
            <a:pPr lvl="1"/>
            <a:r>
              <a:rPr lang="nl-NL" sz="2600" dirty="0"/>
              <a:t>Tijdens </a:t>
            </a:r>
            <a:r>
              <a:rPr lang="nl-NL" sz="2600" dirty="0" smtClean="0"/>
              <a:t>uitzuigen </a:t>
            </a:r>
            <a:r>
              <a:rPr lang="nl-NL" sz="2600" dirty="0"/>
              <a:t>wordt niet alleen slijm, maar ook zuurstof uit de luchtwegen gezogen. Wanneer de handeling te lang duurt en er geen zuurstof wordt aangevuld, kan er hypoxie (zuurstofgebrek) ontstaan.</a:t>
            </a:r>
          </a:p>
          <a:p>
            <a:r>
              <a:rPr lang="nl-NL" sz="2600" b="1" dirty="0"/>
              <a:t>Bronchospasmen</a:t>
            </a:r>
          </a:p>
          <a:p>
            <a:pPr lvl="1"/>
            <a:r>
              <a:rPr lang="nl-NL" sz="2600" dirty="0"/>
              <a:t>Door prikkeling van de luchtwegen kunnen spasmen van de bronchiën ontstaan waardoor een benauwdheidsaanval kan worden uitgelokt. Door de spasmen vernauwen de luchtwegen zich. Dit kan indirect weer hypoxie tot gevolg hebben.</a:t>
            </a:r>
          </a:p>
          <a:p>
            <a:r>
              <a:rPr lang="nl-NL" sz="2600" b="1" dirty="0"/>
              <a:t>Cardiale problemen</a:t>
            </a:r>
          </a:p>
          <a:p>
            <a:pPr lvl="1"/>
            <a:r>
              <a:rPr lang="nl-NL" sz="2600" dirty="0"/>
              <a:t>Het uitzuigen veroorzaakt een prikkeling van de luchtwegen, met als gevolg reflexen die via de nervus </a:t>
            </a:r>
            <a:r>
              <a:rPr lang="nl-NL" sz="2600" dirty="0" err="1"/>
              <a:t>vagus</a:t>
            </a:r>
            <a:r>
              <a:rPr lang="nl-NL" sz="2600" dirty="0"/>
              <a:t> (zwervende zenuw) lopen. De nervus </a:t>
            </a:r>
            <a:r>
              <a:rPr lang="nl-NL" sz="2600" dirty="0" err="1"/>
              <a:t>vagus</a:t>
            </a:r>
            <a:r>
              <a:rPr lang="nl-NL" sz="2600" dirty="0"/>
              <a:t> is een hersenzenuw die invloed heeft op ademhaling, spijsvertering en hartwerking. De prikkeling van de nervus </a:t>
            </a:r>
            <a:r>
              <a:rPr lang="nl-NL" sz="2600" dirty="0" err="1"/>
              <a:t>vagus</a:t>
            </a:r>
            <a:r>
              <a:rPr lang="nl-NL" sz="2600" dirty="0"/>
              <a:t> die ontstaat door het uitzuigen, wordt de </a:t>
            </a:r>
            <a:r>
              <a:rPr lang="nl-NL" sz="2600" dirty="0" err="1"/>
              <a:t>vagale</a:t>
            </a:r>
            <a:r>
              <a:rPr lang="nl-NL" sz="2600" dirty="0"/>
              <a:t> reactie genoemd. Omdat deze zenuw door het hele lichaam loopt ontstaan allerlei reacties, zoals braakneigingen, overgeven en een vertraagde hartwerking of bradycardie.</a:t>
            </a:r>
          </a:p>
          <a:p>
            <a:pPr lvl="1"/>
            <a:r>
              <a:rPr lang="nl-NL" sz="2600" dirty="0"/>
              <a:t>Het is </a:t>
            </a:r>
            <a:r>
              <a:rPr lang="nl-NL" sz="2600" dirty="0" smtClean="0"/>
              <a:t>noodzakelijk </a:t>
            </a:r>
            <a:r>
              <a:rPr lang="nl-NL" sz="2600" dirty="0"/>
              <a:t>de zorgvrager hierop </a:t>
            </a:r>
            <a:r>
              <a:rPr lang="nl-NL" sz="2600" dirty="0" smtClean="0"/>
              <a:t>te </a:t>
            </a:r>
            <a:r>
              <a:rPr lang="nl-NL" sz="2600" dirty="0"/>
              <a:t>controleren en regelmatig de polsslag te tellen. Pauzeer </a:t>
            </a:r>
            <a:r>
              <a:rPr lang="nl-NL" sz="2600" dirty="0" smtClean="0"/>
              <a:t>tussen </a:t>
            </a:r>
            <a:r>
              <a:rPr lang="nl-NL" sz="2600" dirty="0"/>
              <a:t>twee uitzuighandelingen, zodat de hartslag zich kan herstellen: houd ongeveer iedere tien seconden één minuut rust.</a:t>
            </a:r>
          </a:p>
          <a:p>
            <a:endParaRPr lang="nl-NL" dirty="0"/>
          </a:p>
        </p:txBody>
      </p:sp>
    </p:spTree>
    <p:extLst>
      <p:ext uri="{BB962C8B-B14F-4D97-AF65-F5344CB8AC3E}">
        <p14:creationId xmlns:p14="http://schemas.microsoft.com/office/powerpoint/2010/main" val="3973957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Complicaties</a:t>
            </a:r>
            <a:endParaRPr lang="nl-NL" dirty="0"/>
          </a:p>
        </p:txBody>
      </p:sp>
      <p:sp>
        <p:nvSpPr>
          <p:cNvPr id="3" name="Tijdelijke aanduiding voor inhoud 2"/>
          <p:cNvSpPr>
            <a:spLocks noGrp="1"/>
          </p:cNvSpPr>
          <p:nvPr>
            <p:ph sz="quarter" idx="1"/>
          </p:nvPr>
        </p:nvSpPr>
        <p:spPr/>
        <p:txBody>
          <a:bodyPr>
            <a:normAutofit fontScale="92500" lnSpcReduction="20000"/>
          </a:bodyPr>
          <a:lstStyle/>
          <a:p>
            <a:r>
              <a:rPr lang="nl-NL" b="1" dirty="0"/>
              <a:t>Beschadiging van het weefsel</a:t>
            </a:r>
          </a:p>
          <a:p>
            <a:pPr lvl="1"/>
            <a:r>
              <a:rPr lang="nl-NL" dirty="0"/>
              <a:t>Door het op-en-neer gaan met de zuigkatheter kan het slijmvlies van de neus-, mond- en keelholte beschadigd worden. </a:t>
            </a:r>
            <a:r>
              <a:rPr lang="nl-NL" dirty="0" smtClean="0"/>
              <a:t>Bij </a:t>
            </a:r>
            <a:r>
              <a:rPr lang="nl-NL" dirty="0"/>
              <a:t>zorgvragers </a:t>
            </a:r>
            <a:r>
              <a:rPr lang="nl-NL" dirty="0" smtClean="0"/>
              <a:t>die </a:t>
            </a:r>
            <a:r>
              <a:rPr lang="nl-NL" dirty="0"/>
              <a:t>antistollingsmiddelen krijgen, moet je </a:t>
            </a:r>
            <a:r>
              <a:rPr lang="nl-NL" dirty="0" smtClean="0"/>
              <a:t>extra </a:t>
            </a:r>
            <a:r>
              <a:rPr lang="nl-NL" dirty="0"/>
              <a:t>voorzichtig zijn.</a:t>
            </a:r>
          </a:p>
          <a:p>
            <a:r>
              <a:rPr lang="nl-NL" b="1" dirty="0"/>
              <a:t>Infectie</a:t>
            </a:r>
          </a:p>
          <a:p>
            <a:pPr lvl="1"/>
            <a:r>
              <a:rPr lang="nl-NL" dirty="0"/>
              <a:t>Via de katheter kunnen bij het uitzuigen bacteriën uit de neus- of mondholte naar de keelholte worden gebracht en </a:t>
            </a:r>
            <a:r>
              <a:rPr lang="nl-NL" dirty="0" smtClean="0"/>
              <a:t> </a:t>
            </a:r>
            <a:r>
              <a:rPr lang="nl-NL" dirty="0"/>
              <a:t>door inademing in de diepere luchtwegen terechtkomen. Hierdoor is er een grotere kans op infectie.</a:t>
            </a:r>
          </a:p>
          <a:p>
            <a:r>
              <a:rPr lang="nl-NL" b="1" dirty="0"/>
              <a:t>Overprikkeling</a:t>
            </a:r>
          </a:p>
          <a:p>
            <a:pPr lvl="1"/>
            <a:r>
              <a:rPr lang="nl-NL" dirty="0"/>
              <a:t>Door overprikkeling van het weefsel kunnen </a:t>
            </a:r>
            <a:r>
              <a:rPr lang="nl-NL" dirty="0" smtClean="0"/>
              <a:t>hoestaanvallen ontstaan; kan zeer </a:t>
            </a:r>
            <a:r>
              <a:rPr lang="nl-NL" dirty="0"/>
              <a:t>ernstig zijn. Z</a:t>
            </a:r>
            <a:r>
              <a:rPr lang="nl-NL" dirty="0" smtClean="0"/>
              <a:t>orgvrager </a:t>
            </a:r>
            <a:r>
              <a:rPr lang="nl-NL" dirty="0"/>
              <a:t>kan gaan overgeven en loopt hierdoor risico op aspiratie. Door grote spanning op de buikspieren kan de zorgvrager ook spontaan urine en/of feces lozen. </a:t>
            </a:r>
            <a:r>
              <a:rPr lang="nl-NL" dirty="0" smtClean="0"/>
              <a:t>Wanneer </a:t>
            </a:r>
            <a:r>
              <a:rPr lang="nl-NL" dirty="0"/>
              <a:t>zorgvrager zo’n hoestaanval krijgt, moet je </a:t>
            </a:r>
            <a:r>
              <a:rPr lang="nl-NL" dirty="0" smtClean="0"/>
              <a:t>direct </a:t>
            </a:r>
            <a:r>
              <a:rPr lang="nl-NL" dirty="0"/>
              <a:t>stoppen met het uitzuigen.</a:t>
            </a:r>
          </a:p>
          <a:p>
            <a:endParaRPr lang="nl-NL" dirty="0"/>
          </a:p>
        </p:txBody>
      </p:sp>
    </p:spTree>
    <p:extLst>
      <p:ext uri="{BB962C8B-B14F-4D97-AF65-F5344CB8AC3E}">
        <p14:creationId xmlns:p14="http://schemas.microsoft.com/office/powerpoint/2010/main" val="3206301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Uitzuigen tracheacanule</a:t>
            </a:r>
            <a:endParaRPr lang="nl-NL" dirty="0"/>
          </a:p>
        </p:txBody>
      </p:sp>
      <p:sp>
        <p:nvSpPr>
          <p:cNvPr id="3" name="Tijdelijke aanduiding voor inhoud 2"/>
          <p:cNvSpPr>
            <a:spLocks noGrp="1"/>
          </p:cNvSpPr>
          <p:nvPr>
            <p:ph sz="quarter" idx="1"/>
          </p:nvPr>
        </p:nvSpPr>
        <p:spPr/>
        <p:txBody>
          <a:bodyPr>
            <a:normAutofit/>
          </a:bodyPr>
          <a:lstStyle/>
          <a:p>
            <a:r>
              <a:rPr lang="nl-NL" u="sng" dirty="0"/>
              <a:t>Observaties vóór de handeling</a:t>
            </a:r>
            <a:endParaRPr lang="nl-NL" dirty="0"/>
          </a:p>
          <a:p>
            <a:pPr lvl="1"/>
            <a:r>
              <a:rPr lang="nl-NL" dirty="0"/>
              <a:t>Observeer de gemoedstoestand van de zorgvrager, ook de non-verbale </a:t>
            </a:r>
            <a:r>
              <a:rPr lang="nl-NL" dirty="0" smtClean="0"/>
              <a:t>reacties; angst</a:t>
            </a:r>
            <a:endParaRPr lang="nl-NL" dirty="0"/>
          </a:p>
          <a:p>
            <a:pPr lvl="1"/>
            <a:r>
              <a:rPr lang="nl-NL" dirty="0"/>
              <a:t>Ga na of je alle materialen hebt </a:t>
            </a:r>
            <a:r>
              <a:rPr lang="nl-NL" dirty="0" smtClean="0"/>
              <a:t>klaargelegd</a:t>
            </a:r>
          </a:p>
          <a:p>
            <a:pPr lvl="1"/>
            <a:r>
              <a:rPr lang="nl-NL" dirty="0" smtClean="0"/>
              <a:t>Spreek stopteken af</a:t>
            </a:r>
          </a:p>
          <a:p>
            <a:pPr lvl="1"/>
            <a:endParaRPr lang="nl-NL" dirty="0"/>
          </a:p>
          <a:p>
            <a:r>
              <a:rPr lang="nl-NL" u="sng" dirty="0"/>
              <a:t>Observaties tijdens de handeling</a:t>
            </a:r>
            <a:endParaRPr lang="nl-NL" dirty="0"/>
          </a:p>
          <a:p>
            <a:pPr lvl="1"/>
            <a:r>
              <a:rPr lang="nl-NL" dirty="0"/>
              <a:t>Ontlucht </a:t>
            </a:r>
            <a:r>
              <a:rPr lang="nl-NL" dirty="0" smtClean="0"/>
              <a:t>indien nodig de </a:t>
            </a:r>
            <a:r>
              <a:rPr lang="nl-NL" dirty="0" err="1" smtClean="0"/>
              <a:t>cuff</a:t>
            </a:r>
            <a:endParaRPr lang="nl-NL" dirty="0"/>
          </a:p>
          <a:p>
            <a:pPr lvl="1"/>
            <a:r>
              <a:rPr lang="nl-NL" dirty="0"/>
              <a:t>Hoe zijn de reacties van de zorgvrager?</a:t>
            </a:r>
          </a:p>
          <a:p>
            <a:pPr lvl="1"/>
            <a:r>
              <a:rPr lang="nl-NL" dirty="0" smtClean="0"/>
              <a:t>Observeer </a:t>
            </a:r>
            <a:r>
              <a:rPr lang="nl-NL" dirty="0"/>
              <a:t>hoestprikkels bij de </a:t>
            </a:r>
            <a:r>
              <a:rPr lang="nl-NL" dirty="0" smtClean="0"/>
              <a:t>zorgvrager</a:t>
            </a:r>
            <a:endParaRPr lang="nl-NL" dirty="0"/>
          </a:p>
          <a:p>
            <a:pPr lvl="1"/>
            <a:r>
              <a:rPr lang="nl-NL" dirty="0"/>
              <a:t>Observeer de hoeveelheid sputum in de </a:t>
            </a:r>
            <a:r>
              <a:rPr lang="nl-NL" dirty="0" smtClean="0"/>
              <a:t>tracheacanule</a:t>
            </a:r>
            <a:endParaRPr lang="nl-NL" dirty="0"/>
          </a:p>
          <a:p>
            <a:pPr marL="0" indent="0">
              <a:buNone/>
            </a:pPr>
            <a:endParaRPr lang="nl-NL" dirty="0"/>
          </a:p>
          <a:p>
            <a:endParaRPr lang="nl-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Uitzuigen tracheacanule</a:t>
            </a:r>
            <a:endParaRPr lang="nl-NL" dirty="0"/>
          </a:p>
        </p:txBody>
      </p:sp>
      <p:sp>
        <p:nvSpPr>
          <p:cNvPr id="3" name="Tijdelijke aanduiding voor inhoud 2"/>
          <p:cNvSpPr>
            <a:spLocks noGrp="1"/>
          </p:cNvSpPr>
          <p:nvPr>
            <p:ph sz="quarter" idx="1"/>
          </p:nvPr>
        </p:nvSpPr>
        <p:spPr/>
        <p:txBody>
          <a:bodyPr/>
          <a:lstStyle/>
          <a:p>
            <a:r>
              <a:rPr lang="nl-NL" u="sng" dirty="0"/>
              <a:t>Observaties na de handeling</a:t>
            </a:r>
            <a:endParaRPr lang="nl-NL" dirty="0"/>
          </a:p>
          <a:p>
            <a:pPr lvl="1"/>
            <a:r>
              <a:rPr lang="nl-NL" dirty="0"/>
              <a:t>Hoe heeft de zorgvrager de verzorging ervaren?</a:t>
            </a:r>
          </a:p>
          <a:p>
            <a:pPr lvl="1"/>
            <a:r>
              <a:rPr lang="nl-NL" dirty="0"/>
              <a:t>Welke bijzonderheden worden gerapporteerd?</a:t>
            </a:r>
          </a:p>
          <a:p>
            <a:pPr marL="0" indent="0">
              <a:buNone/>
            </a:pPr>
            <a:endParaRPr lang="nl-NL" sz="3200" b="1" dirty="0"/>
          </a:p>
          <a:p>
            <a:r>
              <a:rPr lang="nl-NL" u="sng" dirty="0"/>
              <a:t>Wanneer de zorgvrager moet waarschuwen:</a:t>
            </a:r>
            <a:endParaRPr lang="nl-NL" dirty="0"/>
          </a:p>
          <a:p>
            <a:pPr lvl="1"/>
            <a:r>
              <a:rPr lang="nl-NL" sz="2400" dirty="0"/>
              <a:t>bij ernstige </a:t>
            </a:r>
            <a:r>
              <a:rPr lang="nl-NL" sz="2400" dirty="0" smtClean="0"/>
              <a:t>benauwdheid</a:t>
            </a:r>
            <a:endParaRPr lang="nl-NL" sz="2400" dirty="0"/>
          </a:p>
          <a:p>
            <a:pPr lvl="1"/>
            <a:r>
              <a:rPr lang="nl-NL" sz="2400" dirty="0"/>
              <a:t>bij te veel </a:t>
            </a:r>
            <a:r>
              <a:rPr lang="nl-NL" sz="2400" dirty="0" smtClean="0"/>
              <a:t>sputum</a:t>
            </a:r>
            <a:endParaRPr lang="nl-NL" sz="2400" dirty="0"/>
          </a:p>
          <a:p>
            <a:pPr lvl="1"/>
            <a:r>
              <a:rPr lang="nl-NL" sz="2400" dirty="0"/>
              <a:t>bij een bloeding bij de </a:t>
            </a:r>
            <a:r>
              <a:rPr lang="nl-NL" sz="2400" dirty="0" smtClean="0"/>
              <a:t>tracheastoma</a:t>
            </a:r>
            <a:endParaRPr lang="nl-NL" sz="2400" dirty="0"/>
          </a:p>
          <a:p>
            <a:pPr lvl="1"/>
            <a:r>
              <a:rPr lang="nl-NL" sz="2400" dirty="0"/>
              <a:t>bij </a:t>
            </a:r>
            <a:r>
              <a:rPr lang="nl-NL" sz="2400" dirty="0" smtClean="0"/>
              <a:t>pijn</a:t>
            </a:r>
            <a:endParaRPr lang="nl-NL" sz="2400" dirty="0"/>
          </a:p>
          <a:p>
            <a:pPr lvl="1"/>
            <a:r>
              <a:rPr lang="nl-NL" sz="2400" dirty="0"/>
              <a:t>bij problemen met de </a:t>
            </a:r>
            <a:r>
              <a:rPr lang="nl-NL" sz="2400" dirty="0" smtClean="0"/>
              <a:t>tracheastoma</a:t>
            </a:r>
            <a:endParaRPr lang="nl-NL" sz="2400" dirty="0"/>
          </a:p>
          <a:p>
            <a:endParaRPr lang="nl-N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Aandachtspunten</a:t>
            </a:r>
            <a:endParaRPr lang="nl-NL" dirty="0"/>
          </a:p>
        </p:txBody>
      </p:sp>
      <p:sp>
        <p:nvSpPr>
          <p:cNvPr id="3" name="Tijdelijke aanduiding voor inhoud 2"/>
          <p:cNvSpPr>
            <a:spLocks noGrp="1"/>
          </p:cNvSpPr>
          <p:nvPr>
            <p:ph sz="quarter" idx="1"/>
          </p:nvPr>
        </p:nvSpPr>
        <p:spPr/>
        <p:txBody>
          <a:bodyPr>
            <a:normAutofit fontScale="92500" lnSpcReduction="10000"/>
          </a:bodyPr>
          <a:lstStyle/>
          <a:p>
            <a:r>
              <a:rPr lang="nl-NL" dirty="0" smtClean="0"/>
              <a:t>Ga bij het uitzuigen niet dieper dan de lengte van de canule. </a:t>
            </a:r>
            <a:r>
              <a:rPr lang="nl-NL" dirty="0"/>
              <a:t>Je kunt deze lengte bepalen door de </a:t>
            </a:r>
            <a:r>
              <a:rPr lang="nl-NL" dirty="0" err="1"/>
              <a:t>binnencanule</a:t>
            </a:r>
            <a:r>
              <a:rPr lang="nl-NL" dirty="0"/>
              <a:t> te verwijderen</a:t>
            </a:r>
            <a:r>
              <a:rPr lang="nl-NL" dirty="0" smtClean="0"/>
              <a:t>.</a:t>
            </a:r>
          </a:p>
          <a:p>
            <a:r>
              <a:rPr lang="nl-NL" dirty="0"/>
              <a:t>Controleer tijdens het uitzuigen het slijm op bijmenging van </a:t>
            </a:r>
            <a:r>
              <a:rPr lang="nl-NL" dirty="0" smtClean="0"/>
              <a:t>bloed </a:t>
            </a:r>
            <a:r>
              <a:rPr lang="nl-NL" dirty="0" smtClean="0">
                <a:sym typeface="Wingdings" pitchFamily="2" charset="2"/>
              </a:rPr>
              <a:t> </a:t>
            </a:r>
            <a:r>
              <a:rPr lang="nl-NL" dirty="0" smtClean="0"/>
              <a:t>irritatie </a:t>
            </a:r>
            <a:r>
              <a:rPr lang="nl-NL" dirty="0"/>
              <a:t>of beschadiging van het slijmvlies</a:t>
            </a:r>
            <a:r>
              <a:rPr lang="nl-NL" dirty="0" smtClean="0"/>
              <a:t>. Kan door te diep uitzuigen ontstaan.</a:t>
            </a:r>
          </a:p>
          <a:p>
            <a:pPr fontAlgn="t"/>
            <a:r>
              <a:rPr lang="nl-NL" dirty="0"/>
              <a:t>Het uitzuigen mag niet te lang duren of te vaak achter elkaar </a:t>
            </a:r>
            <a:r>
              <a:rPr lang="nl-NL" dirty="0" smtClean="0"/>
              <a:t>plaatsvinden </a:t>
            </a:r>
            <a:r>
              <a:rPr lang="nl-NL" dirty="0" smtClean="0">
                <a:sym typeface="Wingdings" pitchFamily="2" charset="2"/>
              </a:rPr>
              <a:t> </a:t>
            </a:r>
            <a:r>
              <a:rPr lang="nl-NL" dirty="0" smtClean="0"/>
              <a:t>trachea = </a:t>
            </a:r>
            <a:r>
              <a:rPr lang="nl-NL" dirty="0" err="1"/>
              <a:t>ademweg</a:t>
            </a:r>
            <a:r>
              <a:rPr lang="nl-NL" dirty="0"/>
              <a:t> voor </a:t>
            </a:r>
            <a:r>
              <a:rPr lang="nl-NL" dirty="0" smtClean="0"/>
              <a:t>zorgvrager, uitputtend.</a:t>
            </a:r>
          </a:p>
          <a:p>
            <a:pPr fontAlgn="t"/>
            <a:r>
              <a:rPr lang="nl-NL" dirty="0"/>
              <a:t>Wees bedacht op een plotselinge krachtige </a:t>
            </a:r>
            <a:r>
              <a:rPr lang="nl-NL" dirty="0" smtClean="0"/>
              <a:t>hoestreflex </a:t>
            </a:r>
            <a:r>
              <a:rPr lang="nl-NL" dirty="0" smtClean="0">
                <a:sym typeface="Wingdings" pitchFamily="2" charset="2"/>
              </a:rPr>
              <a:t> </a:t>
            </a:r>
            <a:r>
              <a:rPr lang="nl-NL" dirty="0" smtClean="0"/>
              <a:t>luchtpijp wordt door uitzuigen geprikkeld.</a:t>
            </a:r>
          </a:p>
          <a:p>
            <a:pPr fontAlgn="t"/>
            <a:r>
              <a:rPr lang="nl-NL" dirty="0"/>
              <a:t>Na </a:t>
            </a:r>
            <a:r>
              <a:rPr lang="nl-NL" dirty="0" smtClean="0"/>
              <a:t>uitzuigen </a:t>
            </a:r>
            <a:r>
              <a:rPr lang="nl-NL" dirty="0" err="1" smtClean="0"/>
              <a:t>binnencanule</a:t>
            </a:r>
            <a:r>
              <a:rPr lang="nl-NL" dirty="0" smtClean="0"/>
              <a:t> </a:t>
            </a:r>
            <a:r>
              <a:rPr lang="nl-NL" dirty="0"/>
              <a:t>weer in buitencanule </a:t>
            </a:r>
            <a:r>
              <a:rPr lang="nl-NL" dirty="0" smtClean="0"/>
              <a:t>schuiven </a:t>
            </a:r>
            <a:r>
              <a:rPr lang="nl-NL" dirty="0" smtClean="0">
                <a:sym typeface="Wingdings" pitchFamily="2" charset="2"/>
              </a:rPr>
              <a:t> goed aansluiten </a:t>
            </a:r>
            <a:r>
              <a:rPr lang="nl-NL" dirty="0" smtClean="0"/>
              <a:t>anders </a:t>
            </a:r>
            <a:r>
              <a:rPr lang="nl-NL" dirty="0"/>
              <a:t>kan </a:t>
            </a:r>
            <a:r>
              <a:rPr lang="nl-NL" dirty="0" smtClean="0"/>
              <a:t>zorgvrager  </a:t>
            </a:r>
            <a:r>
              <a:rPr lang="nl-NL" dirty="0" err="1"/>
              <a:t>binnencanule</a:t>
            </a:r>
            <a:r>
              <a:rPr lang="nl-NL" dirty="0"/>
              <a:t> uithoesten.</a:t>
            </a:r>
          </a:p>
          <a:p>
            <a:pPr fontAlgn="t"/>
            <a:endParaRPr lang="nl-NL" dirty="0" smtClean="0"/>
          </a:p>
          <a:p>
            <a:pPr fontAlgn="t"/>
            <a:endParaRPr lang="nl-NL" dirty="0"/>
          </a:p>
          <a:p>
            <a:pPr fontAlgn="t"/>
            <a:endParaRPr lang="nl-NL" dirty="0"/>
          </a:p>
          <a:p>
            <a:endParaRPr lang="nl-NL" dirty="0" smtClean="0"/>
          </a:p>
          <a:p>
            <a:endParaRPr lang="nl-NL" dirty="0"/>
          </a:p>
          <a:p>
            <a:endParaRPr lang="nl-NL" dirty="0"/>
          </a:p>
        </p:txBody>
      </p:sp>
    </p:spTree>
    <p:extLst>
      <p:ext uri="{BB962C8B-B14F-4D97-AF65-F5344CB8AC3E}">
        <p14:creationId xmlns:p14="http://schemas.microsoft.com/office/powerpoint/2010/main" val="3861069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eaLnBrk="1" fontAlgn="auto" hangingPunct="1">
              <a:spcAft>
                <a:spcPts val="0"/>
              </a:spcAft>
              <a:defRPr/>
            </a:pPr>
            <a:r>
              <a:rPr lang="nl-NL" dirty="0" smtClean="0"/>
              <a:t>Risicovolle handeling</a:t>
            </a:r>
            <a:endParaRPr lang="nl-NL" dirty="0"/>
          </a:p>
        </p:txBody>
      </p:sp>
      <p:sp>
        <p:nvSpPr>
          <p:cNvPr id="3" name="Tijdelijke aanduiding voor inhoud 2"/>
          <p:cNvSpPr>
            <a:spLocks noGrp="1"/>
          </p:cNvSpPr>
          <p:nvPr>
            <p:ph idx="1"/>
          </p:nvPr>
        </p:nvSpPr>
        <p:spPr/>
        <p:txBody>
          <a:bodyPr/>
          <a:lstStyle/>
          <a:p>
            <a:pPr eaLnBrk="1" hangingPunct="1"/>
            <a:r>
              <a:rPr lang="nl-NL" smtClean="0"/>
              <a:t>Hiv door bloederig bronchusslijm</a:t>
            </a:r>
          </a:p>
          <a:p>
            <a:pPr eaLnBrk="1" hangingPunct="1"/>
            <a:r>
              <a:rPr lang="nl-NL" smtClean="0"/>
              <a:t>Andere besmettelijke ziekten</a:t>
            </a:r>
          </a:p>
          <a:p>
            <a:pPr eaLnBrk="1" hangingPunct="1"/>
            <a:r>
              <a:rPr lang="nl-NL" smtClean="0"/>
              <a:t>Mondmasker</a:t>
            </a:r>
          </a:p>
          <a:p>
            <a:pPr eaLnBrk="1" hangingPunct="1"/>
            <a:r>
              <a:rPr lang="nl-NL" smtClean="0"/>
              <a:t>Schort</a:t>
            </a:r>
          </a:p>
          <a:p>
            <a:pPr eaLnBrk="1" hangingPunct="1"/>
            <a:r>
              <a:rPr lang="nl-NL" smtClean="0"/>
              <a:t>Oogbeschermende bril</a:t>
            </a:r>
          </a:p>
          <a:p>
            <a:pPr eaLnBrk="1" hangingPunct="1"/>
            <a:r>
              <a:rPr lang="nl-NL" smtClean="0"/>
              <a:t>Handschoenen</a:t>
            </a:r>
          </a:p>
        </p:txBody>
      </p:sp>
      <p:pic>
        <p:nvPicPr>
          <p:cNvPr id="8196" name="Afbeelding 3" descr="http://ebase.medeco.nl/images/ebasepictures/Verpleegkunde/F-522410-mondmask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25" y="2428875"/>
            <a:ext cx="1352550" cy="135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08902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Filmpje</a:t>
            </a:r>
            <a:endParaRPr lang="nl-NL" dirty="0"/>
          </a:p>
        </p:txBody>
      </p:sp>
      <p:sp>
        <p:nvSpPr>
          <p:cNvPr id="3" name="Tijdelijke aanduiding voor inhoud 2"/>
          <p:cNvSpPr>
            <a:spLocks noGrp="1"/>
          </p:cNvSpPr>
          <p:nvPr>
            <p:ph sz="quarter" idx="1"/>
          </p:nvPr>
        </p:nvSpPr>
        <p:spPr/>
        <p:txBody>
          <a:bodyPr>
            <a:normAutofit/>
          </a:bodyPr>
          <a:lstStyle/>
          <a:p>
            <a:pPr>
              <a:buNone/>
            </a:pPr>
            <a:endParaRPr lang="nl-NL" dirty="0" smtClean="0"/>
          </a:p>
          <a:p>
            <a:pPr>
              <a:buNone/>
            </a:pPr>
            <a:endParaRPr lang="nl-NL" dirty="0" smtClean="0"/>
          </a:p>
          <a:p>
            <a:pPr>
              <a:buNone/>
            </a:pPr>
            <a:endParaRPr lang="nl-NL" dirty="0" smtClean="0"/>
          </a:p>
          <a:p>
            <a:pPr>
              <a:buNone/>
            </a:pPr>
            <a:endParaRPr lang="nl-NL"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eaLnBrk="1" hangingPunct="1">
              <a:defRPr/>
            </a:pPr>
            <a:r>
              <a:rPr lang="nl-NL" dirty="0" smtClean="0"/>
              <a:t>TOETS(JE)</a:t>
            </a:r>
            <a:endParaRPr lang="nl-NL" dirty="0"/>
          </a:p>
        </p:txBody>
      </p:sp>
      <p:sp>
        <p:nvSpPr>
          <p:cNvPr id="3075" name="Tijdelijke aanduiding voor inhoud 2"/>
          <p:cNvSpPr>
            <a:spLocks noGrp="1"/>
          </p:cNvSpPr>
          <p:nvPr>
            <p:ph idx="1"/>
          </p:nvPr>
        </p:nvSpPr>
        <p:spPr>
          <a:xfrm>
            <a:off x="428625" y="1285875"/>
            <a:ext cx="8229600" cy="4708525"/>
          </a:xfrm>
        </p:spPr>
        <p:txBody>
          <a:bodyPr/>
          <a:lstStyle/>
          <a:p>
            <a:pPr marL="650875" indent="-514350" eaLnBrk="1" hangingPunct="1">
              <a:buFont typeface="Lucida Sans" pitchFamily="34" charset="0"/>
              <a:buAutoNum type="arabicPeriod"/>
            </a:pPr>
            <a:r>
              <a:rPr lang="nl-NL" sz="2400" dirty="0" smtClean="0"/>
              <a:t>Wat is een incisie?</a:t>
            </a:r>
          </a:p>
          <a:p>
            <a:pPr marL="650875" indent="-514350" eaLnBrk="1" hangingPunct="1">
              <a:buFont typeface="Lucida Sans" pitchFamily="34" charset="0"/>
              <a:buAutoNum type="arabicPeriod"/>
            </a:pPr>
            <a:r>
              <a:rPr lang="nl-NL" sz="2400" dirty="0" smtClean="0"/>
              <a:t>Wat is er aan de hand als er ergens het woord </a:t>
            </a:r>
            <a:r>
              <a:rPr lang="nl-NL" sz="2400" b="1" i="1" dirty="0" err="1" smtClean="0"/>
              <a:t>itis</a:t>
            </a:r>
            <a:r>
              <a:rPr lang="nl-NL" sz="2400" dirty="0" smtClean="0"/>
              <a:t> achter staat?</a:t>
            </a:r>
          </a:p>
          <a:p>
            <a:pPr marL="650875" indent="-514350" eaLnBrk="1" hangingPunct="1">
              <a:buFont typeface="Lucida Sans" pitchFamily="34" charset="0"/>
              <a:buAutoNum type="arabicPeriod"/>
            </a:pPr>
            <a:r>
              <a:rPr lang="nl-NL" sz="2400" dirty="0" smtClean="0"/>
              <a:t>Wat is een laryngectomie?</a:t>
            </a:r>
          </a:p>
          <a:p>
            <a:pPr marL="650875" indent="-514350" eaLnBrk="1" hangingPunct="1">
              <a:buFont typeface="Lucida Sans" pitchFamily="34" charset="0"/>
              <a:buAutoNum type="arabicPeriod"/>
            </a:pPr>
            <a:r>
              <a:rPr lang="nl-NL" sz="2400" dirty="0" smtClean="0"/>
              <a:t>Noem het verschil tussen een </a:t>
            </a:r>
            <a:r>
              <a:rPr lang="nl-NL" sz="2400" dirty="0" err="1" smtClean="0"/>
              <a:t>tracheostoma</a:t>
            </a:r>
            <a:r>
              <a:rPr lang="nl-NL" sz="2400" dirty="0" smtClean="0"/>
              <a:t> en een tracheotomie.</a:t>
            </a:r>
          </a:p>
          <a:p>
            <a:pPr marL="650875" indent="-514350" eaLnBrk="1" hangingPunct="1">
              <a:buFont typeface="Lucida Sans" pitchFamily="34" charset="0"/>
              <a:buAutoNum type="arabicPeriod"/>
            </a:pPr>
            <a:r>
              <a:rPr lang="nl-NL" sz="2400" dirty="0" smtClean="0"/>
              <a:t>Noem twee redenen waarom iemand een tracheotomie krijgt</a:t>
            </a:r>
          </a:p>
          <a:p>
            <a:pPr marL="650875" indent="-514350" eaLnBrk="1" hangingPunct="1">
              <a:buFont typeface="Lucida Sans" pitchFamily="34" charset="0"/>
              <a:buAutoNum type="arabicPeriod"/>
            </a:pPr>
            <a:r>
              <a:rPr lang="nl-NL" sz="2400" dirty="0" smtClean="0"/>
              <a:t>Wat is een </a:t>
            </a:r>
            <a:r>
              <a:rPr lang="nl-NL" sz="2400" dirty="0" err="1" smtClean="0"/>
              <a:t>cuff</a:t>
            </a:r>
            <a:r>
              <a:rPr lang="nl-NL" sz="2400" dirty="0" smtClean="0"/>
              <a:t>?</a:t>
            </a:r>
          </a:p>
          <a:p>
            <a:pPr marL="650875" indent="-514350" eaLnBrk="1" hangingPunct="1">
              <a:buFont typeface="Wingdings 2" pitchFamily="18" charset="2"/>
              <a:buNone/>
            </a:pPr>
            <a:r>
              <a:rPr lang="nl-NL" sz="2400" b="1" dirty="0" smtClean="0"/>
              <a:t>                                   SUCCES!!!!</a:t>
            </a:r>
          </a:p>
          <a:p>
            <a:pPr marL="650875" indent="-514350" eaLnBrk="1" hangingPunct="1">
              <a:buFont typeface="Lucida Sans" pitchFamily="34" charset="0"/>
              <a:buAutoNum type="arabicPeriod"/>
            </a:pPr>
            <a:endParaRPr lang="nl-NL" dirty="0" smtClean="0"/>
          </a:p>
          <a:p>
            <a:pPr marL="650875" indent="-514350" eaLnBrk="1" hangingPunct="1">
              <a:buFont typeface="Lucida Sans" pitchFamily="34" charset="0"/>
              <a:buAutoNum type="arabicPeriod"/>
            </a:pPr>
            <a:endParaRPr lang="nl-NL" dirty="0" smtClean="0"/>
          </a:p>
        </p:txBody>
      </p:sp>
    </p:spTree>
    <p:extLst>
      <p:ext uri="{BB962C8B-B14F-4D97-AF65-F5344CB8AC3E}">
        <p14:creationId xmlns:p14="http://schemas.microsoft.com/office/powerpoint/2010/main" val="2468980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eaLnBrk="1" fontAlgn="auto" hangingPunct="1">
              <a:spcAft>
                <a:spcPts val="0"/>
              </a:spcAft>
              <a:defRPr/>
            </a:pPr>
            <a:r>
              <a:rPr lang="nl-NL" dirty="0" err="1" smtClean="0"/>
              <a:t>Intratracheaal</a:t>
            </a:r>
            <a:r>
              <a:rPr lang="nl-NL" dirty="0" smtClean="0"/>
              <a:t> uitzuigen </a:t>
            </a:r>
            <a:endParaRPr lang="nl-NL" sz="3100" i="1" dirty="0"/>
          </a:p>
        </p:txBody>
      </p:sp>
      <p:sp>
        <p:nvSpPr>
          <p:cNvPr id="4099" name="Ondertitel 2"/>
          <p:cNvSpPr>
            <a:spLocks noGrp="1"/>
          </p:cNvSpPr>
          <p:nvPr>
            <p:ph type="subTitle" idx="1"/>
          </p:nvPr>
        </p:nvSpPr>
        <p:spPr>
          <a:xfrm>
            <a:off x="1371600" y="1052736"/>
            <a:ext cx="6400800" cy="4032027"/>
          </a:xfrm>
        </p:spPr>
        <p:txBody>
          <a:bodyPr>
            <a:noAutofit/>
          </a:bodyPr>
          <a:lstStyle/>
          <a:p>
            <a:pPr eaLnBrk="1" hangingPunct="1"/>
            <a:r>
              <a:rPr lang="nl-NL" sz="3200" dirty="0">
                <a:solidFill>
                  <a:schemeClr val="tx1"/>
                </a:solidFill>
              </a:rPr>
              <a:t>V</a:t>
            </a:r>
            <a:r>
              <a:rPr lang="nl-NL" sz="3200" dirty="0" smtClean="0">
                <a:solidFill>
                  <a:schemeClr val="tx1"/>
                </a:solidFill>
              </a:rPr>
              <a:t>oorbehouden handeling, dus schriftelijk of mondeling toestemming van de arts vereist.</a:t>
            </a:r>
          </a:p>
        </p:txBody>
      </p:sp>
    </p:spTree>
    <p:extLst>
      <p:ext uri="{BB962C8B-B14F-4D97-AF65-F5344CB8AC3E}">
        <p14:creationId xmlns:p14="http://schemas.microsoft.com/office/powerpoint/2010/main" val="2321984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uitzuigen </a:t>
            </a:r>
            <a:endParaRPr lang="nl-NL" dirty="0"/>
          </a:p>
        </p:txBody>
      </p:sp>
      <p:sp>
        <p:nvSpPr>
          <p:cNvPr id="3" name="Tijdelijke aanduiding voor inhoud 2"/>
          <p:cNvSpPr>
            <a:spLocks noGrp="1"/>
          </p:cNvSpPr>
          <p:nvPr>
            <p:ph sz="quarter" idx="1"/>
          </p:nvPr>
        </p:nvSpPr>
        <p:spPr/>
        <p:txBody>
          <a:bodyPr>
            <a:normAutofit/>
          </a:bodyPr>
          <a:lstStyle/>
          <a:p>
            <a:r>
              <a:rPr lang="nl-NL" dirty="0"/>
              <a:t>V</a:t>
            </a:r>
            <a:r>
              <a:rPr lang="nl-NL" dirty="0" smtClean="0"/>
              <a:t>rijmaken </a:t>
            </a:r>
            <a:r>
              <a:rPr lang="nl-NL" dirty="0"/>
              <a:t>van </a:t>
            </a:r>
            <a:r>
              <a:rPr lang="nl-NL" dirty="0" smtClean="0"/>
              <a:t>bovenste </a:t>
            </a:r>
            <a:r>
              <a:rPr lang="nl-NL" dirty="0"/>
              <a:t>luchtwegen van sputum, speeksel, maaginhoud of bloed, zodat de </a:t>
            </a:r>
            <a:r>
              <a:rPr lang="nl-NL" dirty="0" err="1"/>
              <a:t>ademweg</a:t>
            </a:r>
            <a:r>
              <a:rPr lang="nl-NL" dirty="0"/>
              <a:t> weer doorgankelijk wordt. </a:t>
            </a:r>
            <a:endParaRPr lang="nl-NL" dirty="0" smtClean="0"/>
          </a:p>
          <a:p>
            <a:r>
              <a:rPr lang="nl-NL" dirty="0"/>
              <a:t>U</a:t>
            </a:r>
            <a:r>
              <a:rPr lang="nl-NL" dirty="0" smtClean="0"/>
              <a:t>itzuigen </a:t>
            </a:r>
            <a:r>
              <a:rPr lang="nl-NL" dirty="0"/>
              <a:t>van sputum uit de neus-, </a:t>
            </a:r>
            <a:r>
              <a:rPr lang="nl-NL" dirty="0" smtClean="0"/>
              <a:t>mond- en </a:t>
            </a:r>
            <a:r>
              <a:rPr lang="nl-NL" dirty="0"/>
              <a:t>keelholte </a:t>
            </a:r>
            <a:r>
              <a:rPr lang="nl-NL" dirty="0" smtClean="0"/>
              <a:t>kan pneumonie </a:t>
            </a:r>
            <a:r>
              <a:rPr lang="nl-NL" dirty="0"/>
              <a:t>(longontsteking) en atelectase voorkomen. </a:t>
            </a:r>
            <a:endParaRPr lang="nl-NL" dirty="0" smtClean="0"/>
          </a:p>
          <a:p>
            <a:pPr lvl="1"/>
            <a:r>
              <a:rPr lang="nl-NL" dirty="0" smtClean="0"/>
              <a:t>atelectase </a:t>
            </a:r>
            <a:r>
              <a:rPr lang="nl-NL" dirty="0"/>
              <a:t> </a:t>
            </a:r>
            <a:r>
              <a:rPr lang="nl-NL" dirty="0" smtClean="0"/>
              <a:t>= longblaasjes zijn geheel </a:t>
            </a:r>
            <a:r>
              <a:rPr lang="nl-NL" dirty="0"/>
              <a:t>of gedeeltelijk </a:t>
            </a:r>
            <a:r>
              <a:rPr lang="nl-NL" dirty="0" smtClean="0"/>
              <a:t>luchtledig </a:t>
            </a:r>
            <a:r>
              <a:rPr lang="nl-NL" dirty="0"/>
              <a:t>waardoor ze niet of niet goed uitzetten</a:t>
            </a:r>
            <a:r>
              <a:rPr lang="nl-NL" dirty="0" smtClean="0"/>
              <a:t>.</a:t>
            </a:r>
          </a:p>
          <a:p>
            <a:pPr lvl="1"/>
            <a:r>
              <a:rPr lang="nl-NL" dirty="0" smtClean="0"/>
              <a:t>aspiratie </a:t>
            </a:r>
            <a:r>
              <a:rPr lang="nl-NL" dirty="0"/>
              <a:t>van sputum </a:t>
            </a:r>
            <a:r>
              <a:rPr lang="nl-NL" dirty="0" smtClean="0"/>
              <a:t>kan worden voorkomen. </a:t>
            </a:r>
            <a:r>
              <a:rPr lang="nl-NL" dirty="0"/>
              <a:t>Aspiratie is het opzuigen of inademen van schadelijke stoffen in de longen. C</a:t>
            </a:r>
            <a:r>
              <a:rPr lang="nl-NL" dirty="0" smtClean="0"/>
              <a:t>omplicatie </a:t>
            </a:r>
            <a:r>
              <a:rPr lang="nl-NL" dirty="0"/>
              <a:t>die optreedt bij aspiratie van </a:t>
            </a:r>
            <a:r>
              <a:rPr lang="nl-NL" dirty="0" smtClean="0"/>
              <a:t>sputum = verslikpneumonie </a:t>
            </a:r>
            <a:r>
              <a:rPr lang="nl-NL" dirty="0"/>
              <a:t>of aspiratiepneumonie.</a:t>
            </a:r>
          </a:p>
          <a:p>
            <a:endParaRPr lang="nl-NL" dirty="0"/>
          </a:p>
        </p:txBody>
      </p:sp>
    </p:spTree>
    <p:extLst>
      <p:ext uri="{BB962C8B-B14F-4D97-AF65-F5344CB8AC3E}">
        <p14:creationId xmlns:p14="http://schemas.microsoft.com/office/powerpoint/2010/main" val="950744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eaLnBrk="1" fontAlgn="auto" hangingPunct="1">
              <a:spcAft>
                <a:spcPts val="0"/>
              </a:spcAft>
              <a:defRPr/>
            </a:pPr>
            <a:r>
              <a:rPr lang="nl-NL" dirty="0" smtClean="0"/>
              <a:t>Wat gebeurd er tijdens uitzuigen?</a:t>
            </a:r>
            <a:endParaRPr lang="nl-NL" dirty="0"/>
          </a:p>
        </p:txBody>
      </p:sp>
      <p:sp>
        <p:nvSpPr>
          <p:cNvPr id="3" name="Tijdelijke aanduiding voor inhoud 2"/>
          <p:cNvSpPr>
            <a:spLocks noGrp="1"/>
          </p:cNvSpPr>
          <p:nvPr>
            <p:ph idx="1"/>
          </p:nvPr>
        </p:nvSpPr>
        <p:spPr/>
        <p:txBody>
          <a:bodyPr>
            <a:normAutofit/>
          </a:bodyPr>
          <a:lstStyle/>
          <a:p>
            <a:pPr marL="548640" indent="-411480" eaLnBrk="1" fontAlgn="auto" hangingPunct="1">
              <a:spcAft>
                <a:spcPts val="0"/>
              </a:spcAft>
              <a:buClr>
                <a:schemeClr val="tx1">
                  <a:shade val="95000"/>
                </a:schemeClr>
              </a:buClr>
              <a:buFont typeface="Wingdings 2"/>
              <a:buChar char=""/>
              <a:defRPr/>
            </a:pPr>
            <a:r>
              <a:rPr lang="nl-NL" dirty="0" smtClean="0"/>
              <a:t>Het sputum wordt verwijderd uit de tracheacanule en de bovenste luchtwegen om de ademhaling (respiratie) te verbeteren en om luchtweg infecties te voorkomen.</a:t>
            </a:r>
          </a:p>
          <a:p>
            <a:pPr marL="548640" indent="-411480" eaLnBrk="1" fontAlgn="auto" hangingPunct="1">
              <a:spcAft>
                <a:spcPts val="0"/>
              </a:spcAft>
              <a:buClr>
                <a:schemeClr val="tx1">
                  <a:shade val="95000"/>
                </a:schemeClr>
              </a:buClr>
              <a:buFont typeface="Wingdings 2"/>
              <a:buChar char=""/>
              <a:defRPr/>
            </a:pPr>
            <a:r>
              <a:rPr lang="nl-NL" dirty="0" smtClean="0"/>
              <a:t>Het is een belastende handeling. De kans op een hoestprikkel is erg groot.</a:t>
            </a:r>
          </a:p>
          <a:p>
            <a:pPr marL="548640" indent="-411480" eaLnBrk="1" fontAlgn="auto" hangingPunct="1">
              <a:spcAft>
                <a:spcPts val="0"/>
              </a:spcAft>
              <a:buClr>
                <a:schemeClr val="tx1">
                  <a:shade val="95000"/>
                </a:schemeClr>
              </a:buClr>
              <a:buFont typeface="Wingdings 2"/>
              <a:buChar char=""/>
              <a:defRPr/>
            </a:pPr>
            <a:r>
              <a:rPr lang="nl-NL" dirty="0" smtClean="0"/>
              <a:t>Als er dieper moet worden uit gezogen(bronchiaal toilet) dan doet de IC verpleegkundige, fysiotherapeut  of de arts deze handeling.</a:t>
            </a:r>
            <a:br>
              <a:rPr lang="nl-NL" dirty="0" smtClean="0"/>
            </a:br>
            <a:endParaRPr lang="nl-NL" dirty="0"/>
          </a:p>
        </p:txBody>
      </p:sp>
    </p:spTree>
    <p:extLst>
      <p:ext uri="{BB962C8B-B14F-4D97-AF65-F5344CB8AC3E}">
        <p14:creationId xmlns:p14="http://schemas.microsoft.com/office/powerpoint/2010/main" val="2206724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Tijdelijke aanduiding voor inhoud 3" descr="http://www.prd-online.com/user/coursedat/c38/Marmed/images/p66.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000125" y="928688"/>
            <a:ext cx="7500938" cy="5286375"/>
          </a:xfrm>
        </p:spPr>
      </p:pic>
    </p:spTree>
    <p:extLst>
      <p:ext uri="{BB962C8B-B14F-4D97-AF65-F5344CB8AC3E}">
        <p14:creationId xmlns:p14="http://schemas.microsoft.com/office/powerpoint/2010/main" val="2244855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Indicaties uitzuigen</a:t>
            </a:r>
            <a:r>
              <a:rPr lang="nl-NL" b="1" dirty="0"/>
              <a:t/>
            </a:r>
            <a:br>
              <a:rPr lang="nl-NL" b="1" dirty="0"/>
            </a:br>
            <a:endParaRPr lang="nl-NL" dirty="0"/>
          </a:p>
        </p:txBody>
      </p:sp>
      <p:sp>
        <p:nvSpPr>
          <p:cNvPr id="3" name="Tijdelijke aanduiding voor inhoud 2"/>
          <p:cNvSpPr>
            <a:spLocks noGrp="1"/>
          </p:cNvSpPr>
          <p:nvPr>
            <p:ph sz="quarter" idx="1"/>
          </p:nvPr>
        </p:nvSpPr>
        <p:spPr/>
        <p:txBody>
          <a:bodyPr>
            <a:normAutofit/>
          </a:bodyPr>
          <a:lstStyle/>
          <a:p>
            <a:r>
              <a:rPr lang="nl-NL" dirty="0" smtClean="0"/>
              <a:t>wanneer </a:t>
            </a:r>
            <a:r>
              <a:rPr lang="nl-NL" dirty="0"/>
              <a:t>een zorgvrager zelf niet goed kan ophoesten of slikken: bijvoorbeeld een bewusteloze of een uitgeputte zorgvrager, of een zorgvrager met een hoge dwarslaesie;</a:t>
            </a:r>
          </a:p>
          <a:p>
            <a:r>
              <a:rPr lang="nl-NL" dirty="0"/>
              <a:t>wanneer er medische problemen zijn zoals afwijkingen van het hart of van de hersenen waarbij ophoesten of houdingsdrainage een te groot risico is;</a:t>
            </a:r>
          </a:p>
          <a:p>
            <a:r>
              <a:rPr lang="nl-NL" dirty="0"/>
              <a:t>wanneer de algemene conditie van de zorgvrager zo slecht is dat alle andere oplossingen voor het vrijmaken van de luchtwegen een extra belasting vormen.</a:t>
            </a:r>
            <a:endParaRPr lang="nl-NL" dirty="0">
              <a:effectLst/>
            </a:endParaRPr>
          </a:p>
        </p:txBody>
      </p:sp>
    </p:spTree>
    <p:extLst>
      <p:ext uri="{BB962C8B-B14F-4D97-AF65-F5344CB8AC3E}">
        <p14:creationId xmlns:p14="http://schemas.microsoft.com/office/powerpoint/2010/main" val="3291309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Contra-indicaties neus-, mond- en keelholte uitzuigen</a:t>
            </a:r>
            <a:r>
              <a:rPr lang="nl-NL" b="1" dirty="0"/>
              <a:t/>
            </a:r>
            <a:br>
              <a:rPr lang="nl-NL" b="1" dirty="0"/>
            </a:br>
            <a:endParaRPr lang="nl-NL" dirty="0"/>
          </a:p>
        </p:txBody>
      </p:sp>
      <p:sp>
        <p:nvSpPr>
          <p:cNvPr id="3" name="Tijdelijke aanduiding voor inhoud 2"/>
          <p:cNvSpPr>
            <a:spLocks noGrp="1"/>
          </p:cNvSpPr>
          <p:nvPr>
            <p:ph sz="quarter" idx="1"/>
          </p:nvPr>
        </p:nvSpPr>
        <p:spPr/>
        <p:txBody>
          <a:bodyPr/>
          <a:lstStyle/>
          <a:p>
            <a:r>
              <a:rPr lang="nl-NL" dirty="0" smtClean="0"/>
              <a:t>De </a:t>
            </a:r>
            <a:r>
              <a:rPr lang="nl-NL" dirty="0"/>
              <a:t>neus-, mond- en keelholte mag niet worden uitgezogen bij:</a:t>
            </a:r>
          </a:p>
          <a:p>
            <a:pPr lvl="1"/>
            <a:r>
              <a:rPr lang="nl-NL" dirty="0"/>
              <a:t>een verhoogd risico op neus- en keelbloedingen;</a:t>
            </a:r>
          </a:p>
          <a:p>
            <a:pPr lvl="1"/>
            <a:r>
              <a:rPr lang="nl-NL" dirty="0"/>
              <a:t>lekkage van hersenvocht (liquor </a:t>
            </a:r>
            <a:r>
              <a:rPr lang="nl-NL" dirty="0" err="1"/>
              <a:t>cerebrospinalis</a:t>
            </a:r>
            <a:r>
              <a:rPr lang="nl-NL" dirty="0"/>
              <a:t>) in het neus- en keelgebied door een schedeltrauma;</a:t>
            </a:r>
          </a:p>
          <a:p>
            <a:pPr lvl="1"/>
            <a:r>
              <a:rPr lang="nl-NL" dirty="0"/>
              <a:t>een fractuur aan het aangezicht: de zorgvrager zal tijdens het afzuigen te veel pijn ondervinden.</a:t>
            </a:r>
          </a:p>
          <a:p>
            <a:endParaRPr lang="nl-NL" dirty="0"/>
          </a:p>
        </p:txBody>
      </p:sp>
    </p:spTree>
    <p:extLst>
      <p:ext uri="{BB962C8B-B14F-4D97-AF65-F5344CB8AC3E}">
        <p14:creationId xmlns:p14="http://schemas.microsoft.com/office/powerpoint/2010/main" val="1408659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Complicaties</a:t>
            </a:r>
            <a:endParaRPr lang="nl-NL" dirty="0"/>
          </a:p>
        </p:txBody>
      </p:sp>
      <p:sp>
        <p:nvSpPr>
          <p:cNvPr id="3" name="Tijdelijke aanduiding voor inhoud 2"/>
          <p:cNvSpPr>
            <a:spLocks noGrp="1"/>
          </p:cNvSpPr>
          <p:nvPr>
            <p:ph sz="quarter" idx="1"/>
          </p:nvPr>
        </p:nvSpPr>
        <p:spPr/>
        <p:txBody>
          <a:bodyPr/>
          <a:lstStyle/>
          <a:p>
            <a:r>
              <a:rPr lang="nl-NL" dirty="0"/>
              <a:t>hypoxie;</a:t>
            </a:r>
          </a:p>
          <a:p>
            <a:r>
              <a:rPr lang="nl-NL" dirty="0"/>
              <a:t>bronchospasmen;</a:t>
            </a:r>
          </a:p>
          <a:p>
            <a:r>
              <a:rPr lang="nl-NL" dirty="0"/>
              <a:t>cardiale problemen;</a:t>
            </a:r>
          </a:p>
          <a:p>
            <a:r>
              <a:rPr lang="nl-NL" dirty="0"/>
              <a:t>beschadiging van het weefsel;</a:t>
            </a:r>
          </a:p>
          <a:p>
            <a:r>
              <a:rPr lang="nl-NL" dirty="0"/>
              <a:t>infectie;</a:t>
            </a:r>
          </a:p>
          <a:p>
            <a:r>
              <a:rPr lang="nl-NL" dirty="0"/>
              <a:t>overprikkeling.</a:t>
            </a:r>
          </a:p>
          <a:p>
            <a:endParaRPr lang="nl-NL" dirty="0"/>
          </a:p>
        </p:txBody>
      </p:sp>
    </p:spTree>
    <p:extLst>
      <p:ext uri="{BB962C8B-B14F-4D97-AF65-F5344CB8AC3E}">
        <p14:creationId xmlns:p14="http://schemas.microsoft.com/office/powerpoint/2010/main" val="6765882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146</TotalTime>
  <Words>933</Words>
  <Application>Microsoft Office PowerPoint</Application>
  <PresentationFormat>Diavoorstelling (4:3)</PresentationFormat>
  <Paragraphs>93</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Oriel</vt:lpstr>
      <vt:lpstr>Uitzuigen mond, neus en keelholte + tracheacanule</vt:lpstr>
      <vt:lpstr>TOETS(JE)</vt:lpstr>
      <vt:lpstr>Intratracheaal uitzuigen </vt:lpstr>
      <vt:lpstr>Doel uitzuigen </vt:lpstr>
      <vt:lpstr>Wat gebeurd er tijdens uitzuigen?</vt:lpstr>
      <vt:lpstr>PowerPoint-presentatie</vt:lpstr>
      <vt:lpstr>Indicaties uitzuigen </vt:lpstr>
      <vt:lpstr>Contra-indicaties neus-, mond- en keelholte uitzuigen </vt:lpstr>
      <vt:lpstr>Complicaties</vt:lpstr>
      <vt:lpstr>Complicaties</vt:lpstr>
      <vt:lpstr>Complicaties</vt:lpstr>
      <vt:lpstr>Uitzuigen tracheacanule</vt:lpstr>
      <vt:lpstr>Uitzuigen tracheacanule</vt:lpstr>
      <vt:lpstr>Aandachtspunten</vt:lpstr>
      <vt:lpstr>Risicovolle handeling</vt:lpstr>
      <vt:lpstr>Filmpje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Tracheocanule + uitzuigen</dc:title>
  <dc:creator>Iris</dc:creator>
  <cp:lastModifiedBy>Swarts,H.A.</cp:lastModifiedBy>
  <cp:revision>23</cp:revision>
  <dcterms:created xsi:type="dcterms:W3CDTF">2012-05-08T04:47:57Z</dcterms:created>
  <dcterms:modified xsi:type="dcterms:W3CDTF">2014-01-13T15:20:26Z</dcterms:modified>
</cp:coreProperties>
</file>